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Jua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5">
          <p15:clr>
            <a:srgbClr val="A4A3A4"/>
          </p15:clr>
        </p15:guide>
        <p15:guide id="2" pos="2875">
          <p15:clr>
            <a:srgbClr val="A4A3A4"/>
          </p15:clr>
        </p15:guide>
        <p15:guide id="3" orient="horz" pos="161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i2Tsy90bUGQC95UjXyp/e0Ey9L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BCCE1A-0C75-4E9A-8F60-54C688B66ED6}">
  <a:tblStyle styleId="{02BCCE1A-0C75-4E9A-8F60-54C688B66E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B25071-95B7-4543-ADD5-08DCAACFEC7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5" orient="horz"/>
        <p:guide pos="2875"/>
        <p:guide pos="16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Ju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1112d4fea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61112d4fea_1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1112d4fea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61112d4fea_8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1112d4fea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61112d4fea_8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1112d4fea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61112d4fea_8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1112d4fea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61112d4fea_8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39e105e32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639e105e32_1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39e105e32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639e105e32_1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639e2cf5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639e2cf50f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1112d4fea_1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61112d4fea_1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1112d4fea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61112d4fea_1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39e105e32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639e105e32_1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39e105e32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639e105e32_1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39e105e3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639e105e32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39e105e32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639e105e32_1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39e105e32_1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639e105e32_1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61112d4fea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61112d4fea_1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39e105e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639e105e3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1112d4fea_1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61112d4fea_1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0" y="0"/>
            <a:ext cx="6528580" cy="5143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6516216" y="3188356"/>
            <a:ext cx="2627784" cy="1955145"/>
          </a:xfrm>
          <a:prstGeom prst="rect">
            <a:avLst/>
          </a:prstGeom>
          <a:solidFill>
            <a:srgbClr val="4040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6516216" y="1"/>
            <a:ext cx="2627784" cy="3188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238760" y="1840230"/>
            <a:ext cx="605218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6724650" y="3855720"/>
            <a:ext cx="2193290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457200" y="205740"/>
            <a:ext cx="5674995" cy="316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 txBox="1"/>
          <p:nvPr>
            <p:ph idx="1" type="subTitle"/>
          </p:nvPr>
        </p:nvSpPr>
        <p:spPr>
          <a:xfrm>
            <a:off x="436880" y="977265"/>
            <a:ext cx="8269605" cy="7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68737" y="60471"/>
            <a:ext cx="9006529" cy="5022558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3321145" y="2329378"/>
            <a:ext cx="2501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36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0"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1"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hyperlink" Target="http://172.20.66.88:850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https://www.data.go.kr/data/15102458/fileData.do" TargetMode="External"/><Relationship Id="rId5" Type="http://schemas.openxmlformats.org/officeDocument/2006/relationships/hyperlink" Target="http://data.seoul.go.kr/dataList/OA-21245/F/1/datasetView.do" TargetMode="External"/><Relationship Id="rId6" Type="http://schemas.openxmlformats.org/officeDocument/2006/relationships/hyperlink" Target="https://www.data.go.kr/data/15100212/fileData.d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/>
          <p:nvPr/>
        </p:nvSpPr>
        <p:spPr>
          <a:xfrm flipH="1">
            <a:off x="0" y="0"/>
            <a:ext cx="4152900" cy="5143500"/>
          </a:xfrm>
          <a:prstGeom prst="rect">
            <a:avLst/>
          </a:prstGeom>
          <a:solidFill>
            <a:srgbClr val="FFFFFF">
              <a:alpha val="66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충전소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제공 서비스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ε</a:t>
            </a: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조 Stair팀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김수아 방영찬 신나령 정한수 조건영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302550" y="2904250"/>
            <a:ext cx="3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1.5. 프로젝트 일정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80" name="Google Shape;180;p9"/>
          <p:cNvGraphicFramePr/>
          <p:nvPr/>
        </p:nvGraphicFramePr>
        <p:xfrm>
          <a:off x="309880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{02BCCE1A-0C75-4E9A-8F60-54C688B66ED6}</a:tableStyleId>
              </a:tblPr>
              <a:tblGrid>
                <a:gridCol w="437525"/>
                <a:gridCol w="2587000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1554150"/>
              </a:tblGrid>
              <a:tr h="22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산출물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분석기획(Planning)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비즈니스 이해 및 범위설정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요구사항정의서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정의 및 계획설정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프로젝트수행계획서,WBS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위험계획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위험목록/위험관리계획서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데이터준비(Data Preparation)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필요데이터 정의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데이터정의서, 획득계획서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데이터스토어설계(정형)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스토어설계서, 매핑정의서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데이터수집 및 정합성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 정합성검증보고서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데이터분석(Data Analyzing)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분석용 데이터준비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분석용 데이터세트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탐색적분석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데이터탐색/시각화보고서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알고리즘구현(Algorithm Developing)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기능 구현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결과보고서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평가보고서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전개(Deploying)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발전계획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발전계획서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평가 및 보고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완료보고서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81" name="Google Shape;181;p9"/>
          <p:cNvCxnSpPr/>
          <p:nvPr/>
        </p:nvCxnSpPr>
        <p:spPr>
          <a:xfrm flipH="1" rot="10800000">
            <a:off x="3341000" y="1515650"/>
            <a:ext cx="799200" cy="78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2" name="Google Shape;182;p9"/>
          <p:cNvCxnSpPr/>
          <p:nvPr/>
        </p:nvCxnSpPr>
        <p:spPr>
          <a:xfrm>
            <a:off x="3333475" y="1742150"/>
            <a:ext cx="7992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" name="Google Shape;183;p9"/>
          <p:cNvCxnSpPr/>
          <p:nvPr/>
        </p:nvCxnSpPr>
        <p:spPr>
          <a:xfrm>
            <a:off x="3342005" y="1285875"/>
            <a:ext cx="791700" cy="0"/>
          </a:xfrm>
          <a:prstGeom prst="straightConnector1">
            <a:avLst/>
          </a:prstGeom>
          <a:noFill/>
          <a:ln cap="flat" cmpd="sng" w="28575">
            <a:solidFill>
              <a:srgbClr val="9CACC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" name="Google Shape;184;p9"/>
          <p:cNvCxnSpPr/>
          <p:nvPr/>
        </p:nvCxnSpPr>
        <p:spPr>
          <a:xfrm>
            <a:off x="6542405" y="4440555"/>
            <a:ext cx="801300" cy="6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5" name="Google Shape;185;p9"/>
          <p:cNvCxnSpPr/>
          <p:nvPr/>
        </p:nvCxnSpPr>
        <p:spPr>
          <a:xfrm>
            <a:off x="6542405" y="4664710"/>
            <a:ext cx="800100" cy="12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6" name="Google Shape;186;p9"/>
          <p:cNvCxnSpPr/>
          <p:nvPr/>
        </p:nvCxnSpPr>
        <p:spPr>
          <a:xfrm>
            <a:off x="3743325" y="2200275"/>
            <a:ext cx="797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7" name="Google Shape;187;p9"/>
          <p:cNvCxnSpPr/>
          <p:nvPr/>
        </p:nvCxnSpPr>
        <p:spPr>
          <a:xfrm>
            <a:off x="4142098" y="243522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8" name="Google Shape;188;p9"/>
          <p:cNvCxnSpPr/>
          <p:nvPr/>
        </p:nvCxnSpPr>
        <p:spPr>
          <a:xfrm>
            <a:off x="4142098" y="263587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9" name="Google Shape;189;p9"/>
          <p:cNvCxnSpPr/>
          <p:nvPr/>
        </p:nvCxnSpPr>
        <p:spPr>
          <a:xfrm>
            <a:off x="4542148" y="31038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0" name="Google Shape;190;p9"/>
          <p:cNvCxnSpPr/>
          <p:nvPr/>
        </p:nvCxnSpPr>
        <p:spPr>
          <a:xfrm>
            <a:off x="4542148" y="33140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5735320" y="3990975"/>
            <a:ext cx="12087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2" name="Google Shape;192;p9"/>
          <p:cNvCxnSpPr/>
          <p:nvPr/>
        </p:nvCxnSpPr>
        <p:spPr>
          <a:xfrm>
            <a:off x="5345430" y="3769360"/>
            <a:ext cx="1199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1.6. 프로젝트 구성도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2258060" y="1174115"/>
            <a:ext cx="4938900" cy="35142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" name="Google Shape;200;p10"/>
          <p:cNvSpPr/>
          <p:nvPr/>
        </p:nvSpPr>
        <p:spPr>
          <a:xfrm flipH="1">
            <a:off x="402510" y="1296035"/>
            <a:ext cx="630000" cy="32625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용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모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듈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245364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최단 거리 충전소 위치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3214376" y="796300"/>
            <a:ext cx="26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전기차 충전소 위치 안내 시스템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370830" y="2644775"/>
            <a:ext cx="936000" cy="59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DB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807949" y="13506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충전소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위</a:t>
            </a:r>
            <a:r>
              <a:rPr lang="en-US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·</a:t>
            </a: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경도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6744975" y="2489825"/>
            <a:ext cx="382500" cy="883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처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리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06" name="Google Shape;206;p10"/>
          <p:cNvCxnSpPr/>
          <p:nvPr/>
        </p:nvCxnSpPr>
        <p:spPr>
          <a:xfrm flipH="1">
            <a:off x="2809290" y="2423795"/>
            <a:ext cx="882600" cy="271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7" name="Google Shape;207;p10"/>
          <p:cNvCxnSpPr>
            <a:stCxn id="204" idx="1"/>
            <a:endCxn id="205" idx="3"/>
          </p:cNvCxnSpPr>
          <p:nvPr/>
        </p:nvCxnSpPr>
        <p:spPr>
          <a:xfrm flipH="1">
            <a:off x="7127549" y="1739300"/>
            <a:ext cx="680400" cy="11925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8" name="Google Shape;208;p10"/>
          <p:cNvSpPr/>
          <p:nvPr/>
        </p:nvSpPr>
        <p:spPr>
          <a:xfrm>
            <a:off x="7807949" y="25425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별 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친환경 자동차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7807949" y="37274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완속/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급속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충전기 정보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0" name="Google Shape;210;p10"/>
          <p:cNvCxnSpPr>
            <a:stCxn id="209" idx="1"/>
            <a:endCxn id="205" idx="3"/>
          </p:cNvCxnSpPr>
          <p:nvPr/>
        </p:nvCxnSpPr>
        <p:spPr>
          <a:xfrm rot="10800000">
            <a:off x="7127549" y="2931700"/>
            <a:ext cx="680400" cy="11844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1" name="Google Shape;211;p10"/>
          <p:cNvSpPr txBox="1"/>
          <p:nvPr/>
        </p:nvSpPr>
        <p:spPr>
          <a:xfrm>
            <a:off x="7632975" y="904875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Raw Data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2" name="Google Shape;212;p10"/>
          <p:cNvCxnSpPr>
            <a:stCxn id="208" idx="1"/>
            <a:endCxn id="205" idx="3"/>
          </p:cNvCxnSpPr>
          <p:nvPr/>
        </p:nvCxnSpPr>
        <p:spPr>
          <a:xfrm flipH="1">
            <a:off x="7127549" y="2931200"/>
            <a:ext cx="680400" cy="6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3" name="Google Shape;213;p10"/>
          <p:cNvCxnSpPr>
            <a:stCxn id="205" idx="1"/>
            <a:endCxn id="203" idx="3"/>
          </p:cNvCxnSpPr>
          <p:nvPr/>
        </p:nvCxnSpPr>
        <p:spPr>
          <a:xfrm flipH="1">
            <a:off x="6306975" y="2931725"/>
            <a:ext cx="4380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" name="Google Shape;214;p10"/>
          <p:cNvSpPr/>
          <p:nvPr/>
        </p:nvSpPr>
        <p:spPr>
          <a:xfrm>
            <a:off x="3344545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충전소 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5" name="Google Shape;215;p10"/>
          <p:cNvCxnSpPr>
            <a:stCxn id="216" idx="2"/>
            <a:endCxn id="214" idx="0"/>
          </p:cNvCxnSpPr>
          <p:nvPr/>
        </p:nvCxnSpPr>
        <p:spPr>
          <a:xfrm rot="5400000">
            <a:off x="3431640" y="2422550"/>
            <a:ext cx="540900" cy="3600"/>
          </a:xfrm>
          <a:prstGeom prst="bentConnector3">
            <a:avLst>
              <a:gd fmla="val 5005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7" name="Google Shape;217;p10"/>
          <p:cNvSpPr/>
          <p:nvPr/>
        </p:nvSpPr>
        <p:spPr>
          <a:xfrm>
            <a:off x="2453640" y="3728085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8" name="Google Shape;218;p10"/>
          <p:cNvCxnSpPr/>
          <p:nvPr/>
        </p:nvCxnSpPr>
        <p:spPr>
          <a:xfrm>
            <a:off x="1116965" y="1941830"/>
            <a:ext cx="13284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0"/>
          <p:cNvSpPr txBox="1"/>
          <p:nvPr/>
        </p:nvSpPr>
        <p:spPr>
          <a:xfrm>
            <a:off x="1333879" y="16649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정보</a:t>
            </a:r>
            <a:endParaRPr b="1" i="0" sz="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0" name="Google Shape;220;p10"/>
          <p:cNvGrpSpPr/>
          <p:nvPr/>
        </p:nvGrpSpPr>
        <p:grpSpPr>
          <a:xfrm>
            <a:off x="1100455" y="3670925"/>
            <a:ext cx="1573422" cy="323100"/>
            <a:chOff x="1176655" y="3670925"/>
            <a:chExt cx="1573422" cy="323100"/>
          </a:xfrm>
        </p:grpSpPr>
        <p:cxnSp>
          <p:nvCxnSpPr>
            <p:cNvPr id="221" name="Google Shape;221;p10"/>
            <p:cNvCxnSpPr/>
            <p:nvPr/>
          </p:nvCxnSpPr>
          <p:spPr>
            <a:xfrm rot="10800000">
              <a:off x="1176655" y="3935095"/>
              <a:ext cx="1305560" cy="635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2" name="Google Shape;222;p10"/>
            <p:cNvSpPr txBox="1"/>
            <p:nvPr/>
          </p:nvSpPr>
          <p:spPr>
            <a:xfrm>
              <a:off x="1444477" y="3670925"/>
              <a:ext cx="1305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주변충전소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16" name="Google Shape;216;p10"/>
          <p:cNvSpPr/>
          <p:nvPr/>
        </p:nvSpPr>
        <p:spPr>
          <a:xfrm>
            <a:off x="2453640" y="1739900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주변 충전소 자료 필터링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3" name="Google Shape;223;p10"/>
          <p:cNvCxnSpPr>
            <a:stCxn id="217" idx="0"/>
            <a:endCxn id="201" idx="2"/>
          </p:cNvCxnSpPr>
          <p:nvPr/>
        </p:nvCxnSpPr>
        <p:spPr>
          <a:xfrm flipH="1" rot="5400000">
            <a:off x="2986440" y="3010635"/>
            <a:ext cx="540300" cy="894600"/>
          </a:xfrm>
          <a:prstGeom prst="bentConnector3">
            <a:avLst>
              <a:gd fmla="val 5008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24" name="Google Shape;224;p10"/>
          <p:cNvCxnSpPr>
            <a:stCxn id="214" idx="2"/>
            <a:endCxn id="217" idx="0"/>
          </p:cNvCxnSpPr>
          <p:nvPr/>
        </p:nvCxnSpPr>
        <p:spPr>
          <a:xfrm flipH="1" rot="-5400000">
            <a:off x="3431845" y="3456190"/>
            <a:ext cx="540300" cy="3600"/>
          </a:xfrm>
          <a:prstGeom prst="bentConnector3">
            <a:avLst>
              <a:gd fmla="val 4985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5" name="Google Shape;225;p10"/>
          <p:cNvCxnSpPr/>
          <p:nvPr/>
        </p:nvCxnSpPr>
        <p:spPr>
          <a:xfrm>
            <a:off x="4953635" y="1946275"/>
            <a:ext cx="885300" cy="6990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26" name="Google Shape;226;p10"/>
          <p:cNvSpPr/>
          <p:nvPr/>
        </p:nvSpPr>
        <p:spPr>
          <a:xfrm>
            <a:off x="424307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전기차 현황 확인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7" name="Google Shape;227;p10"/>
          <p:cNvCxnSpPr/>
          <p:nvPr/>
        </p:nvCxnSpPr>
        <p:spPr>
          <a:xfrm>
            <a:off x="3686175" y="2428875"/>
            <a:ext cx="913200" cy="266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8" name="Google Shape;228;p10"/>
          <p:cNvCxnSpPr>
            <a:stCxn id="226" idx="2"/>
            <a:endCxn id="217" idx="0"/>
          </p:cNvCxnSpPr>
          <p:nvPr/>
        </p:nvCxnSpPr>
        <p:spPr>
          <a:xfrm rot="5400000">
            <a:off x="3881120" y="3010540"/>
            <a:ext cx="540300" cy="894900"/>
          </a:xfrm>
          <a:prstGeom prst="bentConnector3">
            <a:avLst>
              <a:gd fmla="val 5002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61112d4fea_13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61112d4fea_13_6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1.7. 시퀀스 다이어그램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5" name="Google Shape;235;g161112d4fea_13_6"/>
          <p:cNvSpPr/>
          <p:nvPr/>
        </p:nvSpPr>
        <p:spPr>
          <a:xfrm>
            <a:off x="1947450" y="778650"/>
            <a:ext cx="5249100" cy="38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161112d4fea_1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538" y="916350"/>
            <a:ext cx="4772924" cy="3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 txBox="1"/>
          <p:nvPr>
            <p:ph type="title"/>
          </p:nvPr>
        </p:nvSpPr>
        <p:spPr>
          <a:xfrm>
            <a:off x="440925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20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1.8. </a:t>
            </a: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예상이슈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440926" y="638875"/>
            <a:ext cx="8601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시스템 구축 과정에서 아래와 같은 3가지 이슈가 예상되며, 대응방안은 다음과 같습니다.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44" name="Google Shape;244;p11"/>
          <p:cNvGraphicFramePr/>
          <p:nvPr/>
        </p:nvGraphicFramePr>
        <p:xfrm>
          <a:off x="288515" y="15360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{CEB25071-95B7-4543-ADD5-08DCAACFEC7A}</a:tableStyleId>
              </a:tblPr>
              <a:tblGrid>
                <a:gridCol w="508550"/>
                <a:gridCol w="4203625"/>
                <a:gridCol w="3809325"/>
              </a:tblGrid>
              <a:tr h="41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No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예상이슈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대응방안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4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주소 데이터가 잘못 입력되어 있음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올바른 주소 데이터를 찾아 수정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데이터베이스 테이블 연결하는 과정에서 어려움이 예상됨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여러 자료 탐색 및 면밀한 연구 필요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shiny에 지도 마커가 찍히지 않음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stream lit 사용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61112d4fea_8_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61112d4fea_8_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요구사항정의서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1" name="Google Shape;251;g161112d4fea_8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38" y="611463"/>
            <a:ext cx="8275319" cy="39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61112d4fea_8_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61112d4fea_8_1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3. 기능설계서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8" name="Google Shape;258;g161112d4fea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0" y="619638"/>
            <a:ext cx="8277751" cy="39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61112d4fea_8_2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61112d4fea_8_2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4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테이블 목록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5" name="Google Shape;265;g161112d4fea_8_21"/>
          <p:cNvPicPr preferRelativeResize="0"/>
          <p:nvPr/>
        </p:nvPicPr>
        <p:blipFill rotWithShape="1">
          <a:blip r:embed="rId4">
            <a:alphaModFix/>
          </a:blip>
          <a:srcRect b="0" l="0" r="586" t="2324"/>
          <a:stretch/>
        </p:blipFill>
        <p:spPr>
          <a:xfrm>
            <a:off x="914325" y="1192875"/>
            <a:ext cx="7283175" cy="2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61112d4fea_8_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61112d4fea_8_17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5.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테이블 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2" name="Google Shape;272;g161112d4fea_8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3" y="515575"/>
            <a:ext cx="4409673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61112d4fea_8_17"/>
          <p:cNvPicPr preferRelativeResize="0"/>
          <p:nvPr/>
        </p:nvPicPr>
        <p:blipFill rotWithShape="1">
          <a:blip r:embed="rId5">
            <a:alphaModFix/>
          </a:blip>
          <a:srcRect b="0" l="0" r="0" t="2047"/>
          <a:stretch/>
        </p:blipFill>
        <p:spPr>
          <a:xfrm>
            <a:off x="155538" y="2047813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61112d4fea_8_17"/>
          <p:cNvPicPr preferRelativeResize="0"/>
          <p:nvPr/>
        </p:nvPicPr>
        <p:blipFill rotWithShape="1">
          <a:blip r:embed="rId6">
            <a:alphaModFix/>
          </a:blip>
          <a:srcRect b="0" l="0" r="0" t="2543"/>
          <a:stretch/>
        </p:blipFill>
        <p:spPr>
          <a:xfrm>
            <a:off x="4606275" y="515262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61112d4fea_8_17"/>
          <p:cNvPicPr preferRelativeResize="0"/>
          <p:nvPr/>
        </p:nvPicPr>
        <p:blipFill rotWithShape="1">
          <a:blip r:embed="rId7">
            <a:alphaModFix/>
          </a:blip>
          <a:srcRect b="0" l="0" r="0" t="1960"/>
          <a:stretch/>
        </p:blipFill>
        <p:spPr>
          <a:xfrm>
            <a:off x="4606275" y="2047813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61112d4fea_8_17"/>
          <p:cNvPicPr preferRelativeResize="0"/>
          <p:nvPr/>
        </p:nvPicPr>
        <p:blipFill rotWithShape="1">
          <a:blip r:embed="rId8">
            <a:alphaModFix/>
          </a:blip>
          <a:srcRect b="0" l="0" r="0" t="2704"/>
          <a:stretch/>
        </p:blipFill>
        <p:spPr>
          <a:xfrm>
            <a:off x="2368300" y="3580375"/>
            <a:ext cx="4407407" cy="149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639e105e32_11_3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639e105e32_11_3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6.3. 회의록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3" name="Google Shape;283;g1639e105e32_11_31"/>
          <p:cNvGrpSpPr/>
          <p:nvPr/>
        </p:nvGrpSpPr>
        <p:grpSpPr>
          <a:xfrm>
            <a:off x="366773" y="523603"/>
            <a:ext cx="2743210" cy="4114994"/>
            <a:chOff x="100225" y="525900"/>
            <a:chExt cx="2204976" cy="4607024"/>
          </a:xfrm>
        </p:grpSpPr>
        <p:pic>
          <p:nvPicPr>
            <p:cNvPr id="284" name="Google Shape;284;g1639e105e32_11_31"/>
            <p:cNvPicPr preferRelativeResize="0"/>
            <p:nvPr/>
          </p:nvPicPr>
          <p:blipFill rotWithShape="1">
            <a:blip r:embed="rId4">
              <a:alphaModFix/>
            </a:blip>
            <a:srcRect b="71864" l="0" r="0" t="0"/>
            <a:stretch/>
          </p:blipFill>
          <p:spPr>
            <a:xfrm>
              <a:off x="100225" y="525900"/>
              <a:ext cx="2204976" cy="81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g1639e105e32_11_31"/>
            <p:cNvPicPr preferRelativeResize="0"/>
            <p:nvPr/>
          </p:nvPicPr>
          <p:blipFill rotWithShape="1">
            <a:blip r:embed="rId5">
              <a:alphaModFix/>
            </a:blip>
            <a:srcRect b="95633" l="0" r="0" t="0"/>
            <a:stretch/>
          </p:blipFill>
          <p:spPr>
            <a:xfrm>
              <a:off x="100225" y="2437652"/>
              <a:ext cx="2204974" cy="126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1639e105e32_11_31"/>
            <p:cNvPicPr preferRelativeResize="0"/>
            <p:nvPr/>
          </p:nvPicPr>
          <p:blipFill rotWithShape="1">
            <a:blip r:embed="rId4">
              <a:alphaModFix/>
            </a:blip>
            <a:srcRect b="23343" l="0" r="0" t="38193"/>
            <a:stretch/>
          </p:blipFill>
          <p:spPr>
            <a:xfrm>
              <a:off x="100225" y="1338841"/>
              <a:ext cx="2204976" cy="111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1639e105e32_11_31"/>
            <p:cNvPicPr preferRelativeResize="0"/>
            <p:nvPr/>
          </p:nvPicPr>
          <p:blipFill rotWithShape="1">
            <a:blip r:embed="rId5">
              <a:alphaModFix/>
            </a:blip>
            <a:srcRect b="10061" l="0" r="0" t="8605"/>
            <a:stretch/>
          </p:blipFill>
          <p:spPr>
            <a:xfrm>
              <a:off x="100225" y="2563815"/>
              <a:ext cx="2204974" cy="25691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g1639e105e32_11_31"/>
          <p:cNvPicPr preferRelativeResize="0"/>
          <p:nvPr/>
        </p:nvPicPr>
        <p:blipFill rotWithShape="1">
          <a:blip r:embed="rId6">
            <a:alphaModFix/>
          </a:blip>
          <a:srcRect b="69286" l="0" r="0" t="0"/>
          <a:stretch/>
        </p:blipFill>
        <p:spPr>
          <a:xfrm>
            <a:off x="3276600" y="523597"/>
            <a:ext cx="2743067" cy="129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639e105e32_11_31"/>
          <p:cNvPicPr preferRelativeResize="0"/>
          <p:nvPr/>
        </p:nvPicPr>
        <p:blipFill rotWithShape="1">
          <a:blip r:embed="rId6">
            <a:alphaModFix/>
          </a:blip>
          <a:srcRect b="48782" l="0" r="0" t="45554"/>
          <a:stretch/>
        </p:blipFill>
        <p:spPr>
          <a:xfrm>
            <a:off x="3276600" y="1818849"/>
            <a:ext cx="2743067" cy="2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639e105e32_11_31"/>
          <p:cNvPicPr preferRelativeResize="0"/>
          <p:nvPr/>
        </p:nvPicPr>
        <p:blipFill rotWithShape="1">
          <a:blip r:embed="rId7">
            <a:alphaModFix/>
          </a:blip>
          <a:srcRect b="1812" l="1669" r="1261" t="1774"/>
          <a:stretch/>
        </p:blipFill>
        <p:spPr>
          <a:xfrm>
            <a:off x="3287556" y="2057644"/>
            <a:ext cx="2721156" cy="258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639e105e32_11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200" y="523600"/>
            <a:ext cx="2743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1639e105e32_11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639e105e32_11_6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.1. 깃허브(github)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8" name="Google Shape;298;g1639e105e32_1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100" y="754500"/>
            <a:ext cx="6801802" cy="40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639e2cf50f_2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1639e2cf50f_2_0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639e2cf50f_2_0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" name="Google Shape;48;g1639e2cf50f_2_0"/>
          <p:cNvSpPr/>
          <p:nvPr/>
        </p:nvSpPr>
        <p:spPr>
          <a:xfrm>
            <a:off x="1475740" y="72199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1.계획서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9" name="Google Shape;49;g1639e2cf50f_2_0"/>
          <p:cNvCxnSpPr/>
          <p:nvPr/>
        </p:nvCxnSpPr>
        <p:spPr>
          <a:xfrm>
            <a:off x="1475740" y="146494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0" name="Google Shape;50;g1639e2cf50f_2_0"/>
          <p:cNvSpPr/>
          <p:nvPr/>
        </p:nvSpPr>
        <p:spPr>
          <a:xfrm>
            <a:off x="1475740" y="12242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1.1 프로젝트 추진 개요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1" name="Google Shape;51;g1639e2cf50f_2_0"/>
          <p:cNvCxnSpPr/>
          <p:nvPr/>
        </p:nvCxnSpPr>
        <p:spPr>
          <a:xfrm>
            <a:off x="1475740" y="19043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2" name="Google Shape;52;g1639e2cf50f_2_0"/>
          <p:cNvSpPr/>
          <p:nvPr/>
        </p:nvSpPr>
        <p:spPr>
          <a:xfrm>
            <a:off x="1475740" y="165290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1.2 프로젝트 구축 범위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3" name="Google Shape;53;g1639e2cf50f_2_0"/>
          <p:cNvCxnSpPr/>
          <p:nvPr/>
        </p:nvCxnSpPr>
        <p:spPr>
          <a:xfrm>
            <a:off x="1475740" y="23444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" name="Google Shape;54;g1639e2cf50f_2_0"/>
          <p:cNvSpPr/>
          <p:nvPr/>
        </p:nvSpPr>
        <p:spPr>
          <a:xfrm>
            <a:off x="1475740" y="209867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1.3  프로젝트 조직 및 역할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5" name="Google Shape;55;g1639e2cf50f_2_0"/>
          <p:cNvCxnSpPr/>
          <p:nvPr/>
        </p:nvCxnSpPr>
        <p:spPr>
          <a:xfrm>
            <a:off x="1475740" y="27838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6" name="Google Shape;56;g1639e2cf50f_2_0"/>
          <p:cNvSpPr/>
          <p:nvPr/>
        </p:nvSpPr>
        <p:spPr>
          <a:xfrm>
            <a:off x="1475740" y="25323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1.4  WBS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7" name="Google Shape;57;g1639e2cf50f_2_0"/>
          <p:cNvCxnSpPr/>
          <p:nvPr/>
        </p:nvCxnSpPr>
        <p:spPr>
          <a:xfrm>
            <a:off x="1475740" y="32238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8" name="Google Shape;58;g1639e2cf50f_2_0"/>
          <p:cNvSpPr/>
          <p:nvPr/>
        </p:nvSpPr>
        <p:spPr>
          <a:xfrm>
            <a:off x="1475740" y="296037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1.5  프로젝트 일정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9" name="Google Shape;59;g1639e2cf50f_2_0"/>
          <p:cNvCxnSpPr/>
          <p:nvPr/>
        </p:nvCxnSpPr>
        <p:spPr>
          <a:xfrm>
            <a:off x="1475740" y="366331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" name="Google Shape;60;g1639e2cf50f_2_0"/>
          <p:cNvSpPr/>
          <p:nvPr/>
        </p:nvSpPr>
        <p:spPr>
          <a:xfrm>
            <a:off x="1475740" y="341693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1.6  프로젝트 구성도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1" name="Google Shape;61;g1639e2cf50f_2_0"/>
          <p:cNvCxnSpPr/>
          <p:nvPr/>
        </p:nvCxnSpPr>
        <p:spPr>
          <a:xfrm>
            <a:off x="1475740" y="44951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2" name="Google Shape;62;g1639e2cf50f_2_0"/>
          <p:cNvSpPr/>
          <p:nvPr/>
        </p:nvSpPr>
        <p:spPr>
          <a:xfrm>
            <a:off x="1475740" y="424878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예상이슈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3" name="Google Shape;63;g1639e2cf50f_2_0"/>
          <p:cNvCxnSpPr/>
          <p:nvPr/>
        </p:nvCxnSpPr>
        <p:spPr>
          <a:xfrm>
            <a:off x="1475740" y="407449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4" name="Google Shape;64;g1639e2cf50f_2_0"/>
          <p:cNvSpPr/>
          <p:nvPr/>
        </p:nvSpPr>
        <p:spPr>
          <a:xfrm>
            <a:off x="1475740" y="382811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1.7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시퀀스 다이어그램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61112d4fea_12_9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61112d4fea_12_9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7.2. 슬랙(slack)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5" name="Google Shape;305;g161112d4fea_12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48" y="626300"/>
            <a:ext cx="4279399" cy="41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61112d4fea_12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48" y="626300"/>
            <a:ext cx="4279401" cy="420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61112d4fea_12_9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61112d4fea_12_95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7.3. 노션(notion)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3" name="Google Shape;313;g161112d4fea_1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689475"/>
            <a:ext cx="6466148" cy="19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61112d4fea_1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925" y="2765660"/>
            <a:ext cx="6466148" cy="229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639e105e32_11_12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639e105e32_11_12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데이터베이스 엔티티 관계도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1" name="Google Shape;321;g1639e105e32_1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575" y="795800"/>
            <a:ext cx="6270849" cy="39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1639e105e32_11_1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639e105e32_11_18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시각화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8" name="Google Shape;328;g1639e105e32_11_18"/>
          <p:cNvSpPr/>
          <p:nvPr/>
        </p:nvSpPr>
        <p:spPr>
          <a:xfrm>
            <a:off x="242575" y="1025675"/>
            <a:ext cx="3964500" cy="321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1639e105e32_1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30" y="2563825"/>
            <a:ext cx="4400677" cy="25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639e105e32_11_18"/>
          <p:cNvSpPr txBox="1"/>
          <p:nvPr/>
        </p:nvSpPr>
        <p:spPr>
          <a:xfrm>
            <a:off x="1393297" y="979725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전기차 충전소 현황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g1639e105e32_11_18"/>
          <p:cNvPicPr preferRelativeResize="0"/>
          <p:nvPr/>
        </p:nvPicPr>
        <p:blipFill rotWithShape="1">
          <a:blip r:embed="rId5">
            <a:alphaModFix/>
          </a:blip>
          <a:srcRect b="3133" l="6217" r="0" t="3600"/>
          <a:stretch/>
        </p:blipFill>
        <p:spPr>
          <a:xfrm>
            <a:off x="324300" y="1251925"/>
            <a:ext cx="3808600" cy="29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639e105e32_1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526" y="42350"/>
            <a:ext cx="4400674" cy="2477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639e105e32_11_18"/>
          <p:cNvSpPr/>
          <p:nvPr/>
        </p:nvSpPr>
        <p:spPr>
          <a:xfrm>
            <a:off x="4689625" y="2623175"/>
            <a:ext cx="250800" cy="244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1639e105e32_11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79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639e105e32_11_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10.1.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코드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0" name="Google Shape;340;g1639e105e32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150" y="580450"/>
            <a:ext cx="4925825" cy="19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639e105e32_1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150" y="2660425"/>
            <a:ext cx="4925824" cy="23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639e105e32_1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50" y="580450"/>
            <a:ext cx="3372199" cy="44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639e105e32_11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639e105e32_11_2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결과물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9" name="Google Shape;349;g1639e105e32_1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6225"/>
            <a:ext cx="3768075" cy="40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639e105e32_1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976" y="916225"/>
            <a:ext cx="4318199" cy="40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639e105e32_11_23"/>
          <p:cNvSpPr/>
          <p:nvPr/>
        </p:nvSpPr>
        <p:spPr>
          <a:xfrm>
            <a:off x="448300" y="525900"/>
            <a:ext cx="2499900" cy="303900"/>
          </a:xfrm>
          <a:prstGeom prst="rect">
            <a:avLst/>
          </a:prstGeom>
          <a:solidFill>
            <a:srgbClr val="D8D8D8">
              <a:alpha val="49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http://172.20.66.88:8501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639e105e32_11_14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639e105e32_11_14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11. 힘들었던 점/어려웠던 점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8" name="Google Shape;358;g1639e105e32_11_141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639e105e32_11_141"/>
          <p:cNvSpPr txBox="1"/>
          <p:nvPr/>
        </p:nvSpPr>
        <p:spPr>
          <a:xfrm>
            <a:off x="1053000" y="1725150"/>
            <a:ext cx="703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Shiny에서 위치 표시 방법을 찾기 어려웠음 -&gt; Streamlit 사용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문서화 작업에 어려움을 느낌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업무 분담 때문에 주제 난이도 조절이 어려웠음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61112d4fea_12_5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61112d4fea_12_5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61112d4fea_12_5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QnA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639e105e32_0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639e105e32_0_2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639e105e32_0_2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Thank you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475740" y="1070610"/>
            <a:ext cx="3529965" cy="516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2.요구사항 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475740" y="174796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3.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기능설계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504565" y="310955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5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475740" y="256383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4.</a:t>
            </a: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목록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475665" y="377660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6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회의록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61112d4fea_12_6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61112d4fea_12_65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61112d4fea_12_65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g161112d4fea_12_65"/>
          <p:cNvSpPr/>
          <p:nvPr/>
        </p:nvSpPr>
        <p:spPr>
          <a:xfrm>
            <a:off x="1423015" y="9881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협업툴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5" name="Google Shape;85;g161112d4fea_12_65"/>
          <p:cNvCxnSpPr/>
          <p:nvPr/>
        </p:nvCxnSpPr>
        <p:spPr>
          <a:xfrm>
            <a:off x="1475740" y="17311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6" name="Google Shape;86;g161112d4fea_12_65"/>
          <p:cNvSpPr/>
          <p:nvPr/>
        </p:nvSpPr>
        <p:spPr>
          <a:xfrm>
            <a:off x="1475740" y="149045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.1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깃허브(github)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7" name="Google Shape;87;g161112d4fea_12_65"/>
          <p:cNvCxnSpPr/>
          <p:nvPr/>
        </p:nvCxnSpPr>
        <p:spPr>
          <a:xfrm>
            <a:off x="1475740" y="21705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8" name="Google Shape;88;g161112d4fea_12_65"/>
          <p:cNvSpPr/>
          <p:nvPr/>
        </p:nvSpPr>
        <p:spPr>
          <a:xfrm>
            <a:off x="1475740" y="19190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.2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슬랙(slack)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9" name="Google Shape;89;g161112d4fea_12_65"/>
          <p:cNvCxnSpPr/>
          <p:nvPr/>
        </p:nvCxnSpPr>
        <p:spPr>
          <a:xfrm>
            <a:off x="1475740" y="26105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0" name="Google Shape;90;g161112d4fea_12_65"/>
          <p:cNvSpPr/>
          <p:nvPr/>
        </p:nvSpPr>
        <p:spPr>
          <a:xfrm>
            <a:off x="1475740" y="236485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.3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노션(notion)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" name="Google Shape;91;g161112d4fea_12_65"/>
          <p:cNvSpPr/>
          <p:nvPr/>
        </p:nvSpPr>
        <p:spPr>
          <a:xfrm>
            <a:off x="1423015" y="28106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엔티티 관계도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g161112d4fea_12_65"/>
          <p:cNvSpPr/>
          <p:nvPr/>
        </p:nvSpPr>
        <p:spPr>
          <a:xfrm>
            <a:off x="1423015" y="33688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g161112d4fea_12_65"/>
          <p:cNvSpPr/>
          <p:nvPr/>
        </p:nvSpPr>
        <p:spPr>
          <a:xfrm>
            <a:off x="1423015" y="38605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10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알고리즘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839470" y="2250440"/>
            <a:ext cx="33141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4991735" y="2250440"/>
            <a:ext cx="33165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1.1. 프로젝트 추진 개요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115695" y="2661920"/>
            <a:ext cx="291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매년 서울시의 전기차 수가 빠른 속도로 늘고 있으나 충전소는 이에 크게 미치지 못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함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이용자들은 전기차 충전소 공급 부족 문제가 심각하다는 의견이 많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음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5117465" y="2774315"/>
            <a:ext cx="3060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전역 및 구별 전기 충전소 위치 및 충전소 현황 제공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구별(지역별, 권역별) 충전소 포화 상태 정보 제공 등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48310" y="412115"/>
            <a:ext cx="8228965" cy="77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본 프로젝트는 전기차 충전소 안내 서비스 제작을 목적으로 합니다.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991735" y="1684020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목적</a:t>
            </a:r>
            <a:endParaRPr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6" name="Google Shape;106;p4"/>
          <p:cNvGrpSpPr/>
          <p:nvPr/>
        </p:nvGrpSpPr>
        <p:grpSpPr>
          <a:xfrm>
            <a:off x="4996180" y="1073785"/>
            <a:ext cx="3301495" cy="384030"/>
            <a:chOff x="4996180" y="1073785"/>
            <a:chExt cx="3301495" cy="384030"/>
          </a:xfrm>
        </p:grpSpPr>
        <p:sp>
          <p:nvSpPr>
            <p:cNvPr id="107" name="Google Shape;107;p4"/>
            <p:cNvSpPr/>
            <p:nvPr/>
          </p:nvSpPr>
          <p:spPr>
            <a:xfrm>
              <a:off x="5616575" y="1085215"/>
              <a:ext cx="2681100" cy="372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2022.10.04 ~ 2022.10.08 (5일)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996180" y="1073785"/>
              <a:ext cx="621000" cy="37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기간</a:t>
              </a:r>
              <a:endParaRPr b="1" i="0" sz="16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09" name="Google Shape;109;p4"/>
          <p:cNvSpPr/>
          <p:nvPr/>
        </p:nvSpPr>
        <p:spPr>
          <a:xfrm>
            <a:off x="826710" y="1684045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배경</a:t>
            </a:r>
            <a:endParaRPr i="0"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1.2. 구축 범위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16" name="Google Shape;116;p5"/>
          <p:cNvGrpSpPr/>
          <p:nvPr/>
        </p:nvGrpSpPr>
        <p:grpSpPr>
          <a:xfrm>
            <a:off x="300355" y="888365"/>
            <a:ext cx="8536305" cy="3785235"/>
            <a:chOff x="300355" y="888365"/>
            <a:chExt cx="8536305" cy="3785235"/>
          </a:xfrm>
        </p:grpSpPr>
        <p:sp>
          <p:nvSpPr>
            <p:cNvPr id="117" name="Google Shape;117;p5"/>
            <p:cNvSpPr/>
            <p:nvPr/>
          </p:nvSpPr>
          <p:spPr>
            <a:xfrm>
              <a:off x="300355" y="133096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전기차충전소 위경도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4"/>
                </a:rPr>
                <a:t>https://www.data.go.kr/data/15102458/fileData.do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00355" y="21831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서울시 행정동별 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친환경 자동차 현황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900"/>
                <a:buFont typeface="Arial"/>
                <a:buNone/>
              </a:pPr>
              <a:r>
                <a:rPr i="0" lang="en-US" sz="9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5"/>
                </a:rPr>
                <a:t>http://data.seoul.go.kr/dataList/OA-21245/F/1/datasetView.do</a:t>
              </a:r>
              <a:endParaRPr i="0" sz="9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810000" y="1332230"/>
              <a:ext cx="219837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사용자 위치 주변 충전소 위치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현황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충전기 정보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26043" y="938530"/>
              <a:ext cx="17616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소스 데이터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3813810" y="1255395"/>
              <a:ext cx="218694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2" name="Google Shape;122;p5"/>
            <p:cNvSpPr/>
            <p:nvPr/>
          </p:nvSpPr>
          <p:spPr>
            <a:xfrm>
              <a:off x="4159885" y="919480"/>
              <a:ext cx="1520190" cy="28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구축 범위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00355" y="3916680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마스터 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00355" y="4335145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연관데이터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6695440" y="888365"/>
              <a:ext cx="2065020" cy="38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7775" spcFirstLastPara="1" rIns="1777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기대 효과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695440" y="1332230"/>
              <a:ext cx="214122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750" lIns="71750" spcFirstLastPara="1" rIns="71750" wrap="square" tIns="71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충전소 현황</a:t>
              </a: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현황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7" name="Google Shape;127;p5"/>
            <p:cNvCxnSpPr/>
            <p:nvPr/>
          </p:nvCxnSpPr>
          <p:spPr>
            <a:xfrm>
              <a:off x="6703060" y="1264920"/>
              <a:ext cx="210820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8" name="Google Shape;128;p5"/>
            <p:cNvSpPr/>
            <p:nvPr/>
          </p:nvSpPr>
          <p:spPr>
            <a:xfrm>
              <a:off x="2045335" y="1306195"/>
              <a:ext cx="1223010" cy="7340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위경도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045335" y="2183130"/>
              <a:ext cx="122301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등록 현황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30" name="Google Shape;130;p5"/>
            <p:cNvCxnSpPr/>
            <p:nvPr/>
          </p:nvCxnSpPr>
          <p:spPr>
            <a:xfrm>
              <a:off x="300990" y="1253490"/>
              <a:ext cx="291465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31" name="Google Shape;131;p5"/>
            <p:cNvSpPr/>
            <p:nvPr/>
          </p:nvSpPr>
          <p:spPr>
            <a:xfrm>
              <a:off x="300355" y="30340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 서울시 전기차 충전소 충전량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6"/>
                </a:rPr>
                <a:t>https://www.data.go.kr/data/15100212/fileData.do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2053590" y="3034030"/>
              <a:ext cx="120650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주소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1.3. 프로젝트 조직 및 역할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360170" y="708025"/>
            <a:ext cx="2488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프로젝트 조직도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220345" y="1167130"/>
            <a:ext cx="8796655" cy="635"/>
            <a:chOff x="220345" y="1167130"/>
            <a:chExt cx="8796655" cy="635"/>
          </a:xfrm>
        </p:grpSpPr>
        <p:cxnSp>
          <p:nvCxnSpPr>
            <p:cNvPr id="141" name="Google Shape;141;p6"/>
            <p:cNvCxnSpPr/>
            <p:nvPr/>
          </p:nvCxnSpPr>
          <p:spPr>
            <a:xfrm>
              <a:off x="220345" y="1167130"/>
              <a:ext cx="423418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6"/>
            <p:cNvCxnSpPr/>
            <p:nvPr/>
          </p:nvCxnSpPr>
          <p:spPr>
            <a:xfrm>
              <a:off x="4765040" y="1167130"/>
              <a:ext cx="425196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3" name="Google Shape;143;p6"/>
          <p:cNvSpPr/>
          <p:nvPr/>
        </p:nvSpPr>
        <p:spPr>
          <a:xfrm>
            <a:off x="5662295" y="708025"/>
            <a:ext cx="255968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인력별 역할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44" name="Google Shape;144;p6"/>
          <p:cNvGraphicFramePr/>
          <p:nvPr/>
        </p:nvGraphicFramePr>
        <p:xfrm>
          <a:off x="4912995" y="1757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{02BCCE1A-0C75-4E9A-8F60-54C688B66ED6}</a:tableStyleId>
              </a:tblPr>
              <a:tblGrid>
                <a:gridCol w="1091575"/>
                <a:gridCol w="974100"/>
                <a:gridCol w="1965325"/>
              </a:tblGrid>
              <a:tr h="2603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구분</a:t>
                      </a:r>
                      <a:endParaRPr i="0" sz="1100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Role &amp; Responsibilities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273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역할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진행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데이터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연결 및 관리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EDA 및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시각화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분석 및 시각화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알고리즘 개발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정보 반환 기능 구현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GUI 구현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5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인터페이스 구현</a:t>
                      </a:r>
                      <a:endParaRPr i="0" sz="11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45" name="Google Shape;145;p6"/>
          <p:cNvGrpSpPr/>
          <p:nvPr/>
        </p:nvGrpSpPr>
        <p:grpSpPr>
          <a:xfrm>
            <a:off x="338455" y="1664970"/>
            <a:ext cx="4325620" cy="3132455"/>
            <a:chOff x="338455" y="1664970"/>
            <a:chExt cx="4325620" cy="3132455"/>
          </a:xfrm>
        </p:grpSpPr>
        <p:cxnSp>
          <p:nvCxnSpPr>
            <p:cNvPr id="146" name="Google Shape;146;p6"/>
            <p:cNvCxnSpPr/>
            <p:nvPr/>
          </p:nvCxnSpPr>
          <p:spPr>
            <a:xfrm flipH="1" rot="-5400000">
              <a:off x="2854960" y="2419350"/>
              <a:ext cx="952500" cy="162306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6"/>
            <p:cNvCxnSpPr/>
            <p:nvPr/>
          </p:nvCxnSpPr>
          <p:spPr>
            <a:xfrm flipH="1" rot="-5400000">
              <a:off x="2308860" y="2966085"/>
              <a:ext cx="952500" cy="52959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6"/>
            <p:cNvCxnSpPr/>
            <p:nvPr/>
          </p:nvCxnSpPr>
          <p:spPr>
            <a:xfrm rot="5400000">
              <a:off x="1212850" y="2397760"/>
              <a:ext cx="952500" cy="166497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6"/>
            <p:cNvCxnSpPr/>
            <p:nvPr/>
          </p:nvCxnSpPr>
          <p:spPr>
            <a:xfrm rot="5400000">
              <a:off x="1750060" y="2935605"/>
              <a:ext cx="952500" cy="58928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6"/>
            <p:cNvSpPr/>
            <p:nvPr/>
          </p:nvSpPr>
          <p:spPr>
            <a:xfrm>
              <a:off x="338455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방영찬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33845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데이터 수집 및 전처리   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1224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신나령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41224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EDA 및 데이터 시각화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5311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조건영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53111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알고리즘 </a:t>
              </a: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개발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6233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김수아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62267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DB 데이터 관리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908175" y="2091690"/>
              <a:ext cx="122809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정한수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908810" y="1664970"/>
              <a:ext cx="1228090" cy="421640"/>
            </a:xfrm>
            <a:prstGeom prst="rect">
              <a:avLst/>
            </a:prstGeom>
            <a:solidFill>
              <a:srgbClr val="1F497D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프로젝트 관리자(PM)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1.4.1. WBS (1)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66" name="Google Shape;166;p7"/>
          <p:cNvGraphicFramePr/>
          <p:nvPr/>
        </p:nvGraphicFramePr>
        <p:xfrm>
          <a:off x="582613" y="76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{02BCCE1A-0C75-4E9A-8F60-54C688B66ED6}</a:tableStyleId>
              </a:tblPr>
              <a:tblGrid>
                <a:gridCol w="372750"/>
                <a:gridCol w="2206625"/>
                <a:gridCol w="498150"/>
                <a:gridCol w="433375"/>
                <a:gridCol w="454675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</a:tblGrid>
              <a:tr h="149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개발 환경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상세 기능 설계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기능 분석 및 정의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전원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전기차 충전소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친환경 자동차 현황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전처리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주소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전기차 등록 현황 자료 전처리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8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>
                  <a:txBody>
                    <a:bodyPr/>
                    <a:lstStyle/>
                    <a:p>
                      <a:pPr indent="0" lvl="0" marL="18288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-US" sz="12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전처리 데이터 적재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시각화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연도별 전기차 등록 추이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충전소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1.4.2. WBS (2)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73" name="Google Shape;173;p8"/>
          <p:cNvGraphicFramePr/>
          <p:nvPr/>
        </p:nvGraphicFramePr>
        <p:xfrm>
          <a:off x="537445" y="579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{02BCCE1A-0C75-4E9A-8F60-54C688B66ED6}</a:tableStyleId>
              </a:tblPr>
              <a:tblGrid>
                <a:gridCol w="321125"/>
                <a:gridCol w="2302200"/>
                <a:gridCol w="576875"/>
                <a:gridCol w="480075"/>
                <a:gridCol w="518250"/>
                <a:gridCol w="504375"/>
                <a:gridCol w="493900"/>
                <a:gridCol w="473100"/>
                <a:gridCol w="465500"/>
                <a:gridCol w="524975"/>
                <a:gridCol w="494175"/>
                <a:gridCol w="410350"/>
                <a:gridCol w="417775"/>
              </a:tblGrid>
              <a:tr h="15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알고리즘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위치정보 수집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거리 계산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최단 거리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5km 내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구역 범위내 전기차 등록수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GUI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페이지 구성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입력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제공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 기준 최단 거리 충전소 위치 제공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충전소 수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전기차 현황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시스템 연동테스트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주소 기반 서비스 테스트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오피스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Bang Yeong-chan</dc:creator>
</cp:coreProperties>
</file>